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6" r:id="rId4"/>
    <p:sldId id="278" r:id="rId5"/>
    <p:sldId id="279" r:id="rId6"/>
    <p:sldId id="280" r:id="rId7"/>
    <p:sldId id="281" r:id="rId8"/>
    <p:sldId id="282"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026"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7DEBD9A-9CC4-481E-9E99-E414B301C097}" type="datetimeFigureOut">
              <a:rPr lang="es-MX" smtClean="0"/>
              <a:t>16/04/2013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2F76FF-4DC9-466A-B272-DC01AA9AD2BC}" type="slidenum">
              <a:rPr lang="es-MX" smtClean="0"/>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7DEBD9A-9CC4-481E-9E99-E414B301C097}" type="datetimeFigureOut">
              <a:rPr lang="es-MX" smtClean="0"/>
              <a:t>16/04/2013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2F76FF-4DC9-466A-B272-DC01AA9AD2BC}"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7DEBD9A-9CC4-481E-9E99-E414B301C097}" type="datetimeFigureOut">
              <a:rPr lang="es-MX" smtClean="0"/>
              <a:t>16/04/2013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2F76FF-4DC9-466A-B272-DC01AA9AD2BC}"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DEBD9A-9CC4-481E-9E99-E414B301C097}" type="datetimeFigureOut">
              <a:rPr lang="es-MX" smtClean="0"/>
              <a:t>16/04/2013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2F76FF-4DC9-466A-B272-DC01AA9AD2BC}"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7DEBD9A-9CC4-481E-9E99-E414B301C097}" type="datetimeFigureOut">
              <a:rPr lang="es-MX" smtClean="0"/>
              <a:t>16/04/2013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2F76FF-4DC9-466A-B272-DC01AA9AD2BC}"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DEBD9A-9CC4-481E-9E99-E414B301C097}" type="datetimeFigureOut">
              <a:rPr lang="es-MX" smtClean="0"/>
              <a:t>16/04/2013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2F76FF-4DC9-466A-B272-DC01AA9AD2BC}"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7DEBD9A-9CC4-481E-9E99-E414B301C097}" type="datetimeFigureOut">
              <a:rPr lang="es-MX" smtClean="0"/>
              <a:t>16/04/2013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72F76FF-4DC9-466A-B272-DC01AA9AD2BC}"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7DEBD9A-9CC4-481E-9E99-E414B301C097}" type="datetimeFigureOut">
              <a:rPr lang="es-MX" smtClean="0"/>
              <a:t>16/04/2013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72F76FF-4DC9-466A-B272-DC01AA9AD2BC}"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EBD9A-9CC4-481E-9E99-E414B301C097}" type="datetimeFigureOut">
              <a:rPr lang="es-MX" smtClean="0"/>
              <a:t>16/04/2013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72F76FF-4DC9-466A-B272-DC01AA9AD2BC}"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7DEBD9A-9CC4-481E-9E99-E414B301C097}" type="datetimeFigureOut">
              <a:rPr lang="es-MX" smtClean="0"/>
              <a:t>16/04/2013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2F76FF-4DC9-466A-B272-DC01AA9AD2BC}"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7DEBD9A-9CC4-481E-9E99-E414B301C097}" type="datetimeFigureOut">
              <a:rPr lang="es-MX" smtClean="0"/>
              <a:t>16/04/2013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2F76FF-4DC9-466A-B272-DC01AA9AD2BC}" type="slidenum">
              <a:rPr lang="es-MX" smtClean="0"/>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7DEBD9A-9CC4-481E-9E99-E414B301C097}" type="datetimeFigureOut">
              <a:rPr lang="es-MX" smtClean="0"/>
              <a:t>16/04/2013</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72F76FF-4DC9-466A-B272-DC01AA9AD2BC}"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fontScale="70000" lnSpcReduction="20000"/>
          </a:bodyPr>
          <a:lstStyle/>
          <a:p>
            <a:r>
              <a:rPr lang="es-MX" dirty="0"/>
              <a:t>García Alamilla José </a:t>
            </a:r>
            <a:r>
              <a:rPr lang="es-MX" dirty="0" smtClean="0"/>
              <a:t>Carlos</a:t>
            </a:r>
            <a:endParaRPr lang="es-MX" dirty="0" smtClean="0"/>
          </a:p>
          <a:p>
            <a:r>
              <a:rPr lang="es-MX" dirty="0" smtClean="0"/>
              <a:t>López </a:t>
            </a:r>
            <a:r>
              <a:rPr lang="es-MX" dirty="0" smtClean="0"/>
              <a:t>Romero Edgar</a:t>
            </a:r>
          </a:p>
          <a:p>
            <a:r>
              <a:rPr lang="es-MX" dirty="0" smtClean="0"/>
              <a:t>Santos Arrieta </a:t>
            </a:r>
            <a:r>
              <a:rPr lang="es-MX" dirty="0" smtClean="0"/>
              <a:t>Juan</a:t>
            </a:r>
            <a:endParaRPr lang="es-MX" dirty="0" smtClean="0"/>
          </a:p>
        </p:txBody>
      </p:sp>
      <p:sp>
        <p:nvSpPr>
          <p:cNvPr id="2" name="1 Título"/>
          <p:cNvSpPr>
            <a:spLocks noGrp="1"/>
          </p:cNvSpPr>
          <p:nvPr>
            <p:ph type="ctrTitle"/>
          </p:nvPr>
        </p:nvSpPr>
        <p:spPr/>
        <p:txBody>
          <a:bodyPr/>
          <a:lstStyle/>
          <a:p>
            <a:r>
              <a:rPr lang="es-MX" dirty="0" smtClean="0"/>
              <a:t>Protocolos FTP, NFS y SMB</a:t>
            </a:r>
            <a:endParaRPr lang="es-MX" dirty="0"/>
          </a:p>
        </p:txBody>
      </p:sp>
    </p:spTree>
    <p:extLst>
      <p:ext uri="{BB962C8B-B14F-4D97-AF65-F5344CB8AC3E}">
        <p14:creationId xmlns:p14="http://schemas.microsoft.com/office/powerpoint/2010/main" val="1061622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htmlimg2.scribdassets.com/q7539hszkbbq55/images/43-9cf1cae390.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softEdge rad="127000"/>
          </a:effectLst>
        </p:spPr>
      </p:pic>
    </p:spTree>
    <p:extLst>
      <p:ext uri="{BB962C8B-B14F-4D97-AF65-F5344CB8AC3E}">
        <p14:creationId xmlns:p14="http://schemas.microsoft.com/office/powerpoint/2010/main" val="2250934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¿Cómo trabaja SMB?</a:t>
            </a:r>
            <a:endParaRPr lang="es-MX" dirty="0"/>
          </a:p>
        </p:txBody>
      </p:sp>
      <p:sp>
        <p:nvSpPr>
          <p:cNvPr id="7" name="6 Marcador de contenido"/>
          <p:cNvSpPr>
            <a:spLocks noGrp="1"/>
          </p:cNvSpPr>
          <p:nvPr>
            <p:ph sz="quarter" idx="13"/>
          </p:nvPr>
        </p:nvSpPr>
        <p:spPr>
          <a:xfrm>
            <a:off x="755576" y="1556792"/>
            <a:ext cx="7848872" cy="4752528"/>
          </a:xfrm>
        </p:spPr>
        <p:txBody>
          <a:bodyPr/>
          <a:lstStyle/>
          <a:p>
            <a:pPr algn="just"/>
            <a:r>
              <a:rPr lang="es-MX" dirty="0"/>
              <a:t>En la conexión inicial, el protocolo negocia entre cliente y servidor un dialecto a utilizar (variante de SMB). El dialectos más común se denomina </a:t>
            </a:r>
            <a:r>
              <a:rPr lang="es-MX" dirty="0" err="1"/>
              <a:t>core</a:t>
            </a:r>
            <a:r>
              <a:rPr lang="es-MX" dirty="0"/>
              <a:t>. Las operaciones que soporta son: conexión, desconexión, apertura, cierre, lectura y escritura de archivos e impresoras, búsqueda en directorios,</a:t>
            </a:r>
          </a:p>
        </p:txBody>
      </p:sp>
    </p:spTree>
    <p:extLst>
      <p:ext uri="{BB962C8B-B14F-4D97-AF65-F5344CB8AC3E}">
        <p14:creationId xmlns:p14="http://schemas.microsoft.com/office/powerpoint/2010/main" val="372920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¿Cómo se implementa SMB?</a:t>
            </a:r>
            <a:endParaRPr lang="es-MX" dirty="0"/>
          </a:p>
        </p:txBody>
      </p:sp>
      <p:sp>
        <p:nvSpPr>
          <p:cNvPr id="7" name="6 Marcador de contenido"/>
          <p:cNvSpPr>
            <a:spLocks noGrp="1"/>
          </p:cNvSpPr>
          <p:nvPr>
            <p:ph sz="quarter" idx="13"/>
          </p:nvPr>
        </p:nvSpPr>
        <p:spPr>
          <a:xfrm>
            <a:off x="683568" y="2105472"/>
            <a:ext cx="7848872" cy="4752528"/>
          </a:xfrm>
        </p:spPr>
        <p:txBody>
          <a:bodyPr/>
          <a:lstStyle/>
          <a:p>
            <a:r>
              <a:rPr lang="es-MX" dirty="0"/>
              <a:t>Los clientes se conectan a los servers utilizando TCP/IP (en realidad utilizan NetBIOS sobre TCP/IP), </a:t>
            </a:r>
            <a:r>
              <a:rPr lang="es-MX" dirty="0" err="1"/>
              <a:t>NetBEUI</a:t>
            </a:r>
            <a:r>
              <a:rPr lang="es-MX" dirty="0"/>
              <a:t> o IPX/SPX.</a:t>
            </a:r>
            <a:br>
              <a:rPr lang="es-MX" dirty="0"/>
            </a:br>
            <a:r>
              <a:rPr lang="es-MX" dirty="0"/>
              <a:t>Una vez establecida la conexión, los clientes </a:t>
            </a:r>
            <a:r>
              <a:rPr lang="es-MX" dirty="0" smtClean="0"/>
              <a:t>envían </a:t>
            </a:r>
            <a:r>
              <a:rPr lang="es-MX" dirty="0"/>
              <a:t>comandos SMB para realizar las distintas operaciones.</a:t>
            </a:r>
          </a:p>
        </p:txBody>
      </p:sp>
    </p:spTree>
    <p:extLst>
      <p:ext uri="{BB962C8B-B14F-4D97-AF65-F5344CB8AC3E}">
        <p14:creationId xmlns:p14="http://schemas.microsoft.com/office/powerpoint/2010/main" val="1308169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Niveles de seguridad</a:t>
            </a:r>
            <a:endParaRPr lang="es-MX" dirty="0"/>
          </a:p>
        </p:txBody>
      </p:sp>
      <p:sp>
        <p:nvSpPr>
          <p:cNvPr id="7" name="6 Marcador de contenido"/>
          <p:cNvSpPr>
            <a:spLocks noGrp="1"/>
          </p:cNvSpPr>
          <p:nvPr>
            <p:ph sz="quarter" idx="13"/>
          </p:nvPr>
        </p:nvSpPr>
        <p:spPr>
          <a:xfrm>
            <a:off x="755576" y="1556792"/>
            <a:ext cx="7848872" cy="4752528"/>
          </a:xfrm>
        </p:spPr>
        <p:txBody>
          <a:bodyPr/>
          <a:lstStyle/>
          <a:p>
            <a:pPr algn="just"/>
            <a:r>
              <a:rPr lang="es-MX" b="1" dirty="0"/>
              <a:t>Seguridad orientada a los </a:t>
            </a:r>
            <a:r>
              <a:rPr lang="es-MX" b="1" dirty="0" smtClean="0"/>
              <a:t>recursos: </a:t>
            </a:r>
            <a:r>
              <a:rPr lang="es-MX" dirty="0" smtClean="0"/>
              <a:t>La </a:t>
            </a:r>
            <a:r>
              <a:rPr lang="es-MX" dirty="0"/>
              <a:t>protección se aplica en el </a:t>
            </a:r>
            <a:r>
              <a:rPr lang="es-MX" dirty="0" smtClean="0"/>
              <a:t>ámbito </a:t>
            </a:r>
            <a:r>
              <a:rPr lang="es-MX" dirty="0"/>
              <a:t>compartido en el servidor. Cada recurso compartido puede tener una contraseña y un cliente sólo tiene que poseer la contraseña para acceder a todos los archivos bajo ese recurso compartido.</a:t>
            </a:r>
          </a:p>
          <a:p>
            <a:pPr algn="just"/>
            <a:r>
              <a:rPr lang="es-MX" b="1" dirty="0"/>
              <a:t>Seguridad orientada a los </a:t>
            </a:r>
            <a:r>
              <a:rPr lang="es-MX" b="1" dirty="0" smtClean="0"/>
              <a:t>usuarios: </a:t>
            </a:r>
            <a:r>
              <a:rPr lang="es-MX" dirty="0" smtClean="0"/>
              <a:t>En </a:t>
            </a:r>
            <a:r>
              <a:rPr lang="es-MX" dirty="0"/>
              <a:t>Windows NT y Windows 2000, las protecciones se aplican a archivos individuales en cada recurso compartido y se basan en los derechos de acceso del usuario.</a:t>
            </a:r>
          </a:p>
        </p:txBody>
      </p:sp>
    </p:spTree>
    <p:extLst>
      <p:ext uri="{BB962C8B-B14F-4D97-AF65-F5344CB8AC3E}">
        <p14:creationId xmlns:p14="http://schemas.microsoft.com/office/powerpoint/2010/main" val="3402002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effectLst/>
              </a:rPr>
              <a:t>Publicación </a:t>
            </a:r>
            <a:r>
              <a:rPr lang="es-MX" dirty="0">
                <a:effectLst/>
              </a:rPr>
              <a:t>de los Servers</a:t>
            </a:r>
            <a:endParaRPr lang="es-MX" dirty="0"/>
          </a:p>
        </p:txBody>
      </p:sp>
      <p:sp>
        <p:nvSpPr>
          <p:cNvPr id="7" name="6 Marcador de contenido"/>
          <p:cNvSpPr>
            <a:spLocks noGrp="1"/>
          </p:cNvSpPr>
          <p:nvPr>
            <p:ph sz="quarter" idx="13"/>
          </p:nvPr>
        </p:nvSpPr>
        <p:spPr>
          <a:xfrm>
            <a:off x="755576" y="1556792"/>
            <a:ext cx="7848872" cy="4752528"/>
          </a:xfrm>
        </p:spPr>
        <p:txBody>
          <a:bodyPr/>
          <a:lstStyle/>
          <a:p>
            <a:pPr algn="just"/>
            <a:r>
              <a:rPr lang="es-MX" b="1" dirty="0"/>
              <a:t>¿Por qué es necesario publicar los Servers</a:t>
            </a:r>
            <a:r>
              <a:rPr lang="es-MX" b="1" dirty="0" smtClean="0"/>
              <a:t>? </a:t>
            </a:r>
            <a:r>
              <a:rPr lang="es-MX" dirty="0" smtClean="0"/>
              <a:t>El </a:t>
            </a:r>
            <a:r>
              <a:rPr lang="es-MX" dirty="0"/>
              <a:t>hecho de tener una gran cantidad de Servers en la red, pierde sentido si los clientes no pueden localizarlos (en especial cuando se agregan o eliminan). Es por eso que los Servers deben anunciarse como recursos disponibles en la red</a:t>
            </a:r>
            <a:r>
              <a:rPr lang="es-MX" dirty="0" smtClean="0"/>
              <a:t>.</a:t>
            </a:r>
            <a:endParaRPr lang="es-MX" dirty="0"/>
          </a:p>
          <a:p>
            <a:pPr algn="just"/>
            <a:r>
              <a:rPr lang="es-MX" b="1" dirty="0" smtClean="0"/>
              <a:t>¿</a:t>
            </a:r>
            <a:r>
              <a:rPr lang="es-MX" b="1" dirty="0"/>
              <a:t>Cómo se implementa en SMB la publicación</a:t>
            </a:r>
            <a:r>
              <a:rPr lang="es-MX" b="1" dirty="0" smtClean="0"/>
              <a:t>? </a:t>
            </a:r>
            <a:r>
              <a:rPr lang="es-MX" dirty="0" smtClean="0"/>
              <a:t>Cada </a:t>
            </a:r>
            <a:r>
              <a:rPr lang="es-MX" dirty="0"/>
              <a:t>Server publica (mediante </a:t>
            </a:r>
            <a:r>
              <a:rPr lang="es-MX" dirty="0" err="1"/>
              <a:t>broadcasts</a:t>
            </a:r>
            <a:r>
              <a:rPr lang="es-MX" dirty="0"/>
              <a:t>) información sobre sí mismo a la vez que los clientes construyen una lista de la exploración de la red (</a:t>
            </a:r>
            <a:r>
              <a:rPr lang="es-MX" dirty="0" err="1"/>
              <a:t>browse</a:t>
            </a:r>
            <a:r>
              <a:rPr lang="es-MX" dirty="0"/>
              <a:t> </a:t>
            </a:r>
            <a:r>
              <a:rPr lang="es-MX" dirty="0" err="1"/>
              <a:t>list</a:t>
            </a:r>
            <a:r>
              <a:rPr lang="es-MX" dirty="0"/>
              <a:t>). Según los protocolos de capa inferior que se utilicen, estos mensajes se resuelven de distintas formas.</a:t>
            </a:r>
          </a:p>
        </p:txBody>
      </p:sp>
    </p:spTree>
    <p:extLst>
      <p:ext uri="{BB962C8B-B14F-4D97-AF65-F5344CB8AC3E}">
        <p14:creationId xmlns:p14="http://schemas.microsoft.com/office/powerpoint/2010/main" val="3934387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7056784" cy="1143000"/>
          </a:xfrm>
        </p:spPr>
        <p:txBody>
          <a:bodyPr/>
          <a:lstStyle/>
          <a:p>
            <a:r>
              <a:rPr lang="es-MX" dirty="0" smtClean="0">
                <a:effectLst/>
              </a:rPr>
              <a:t>Intercambio protocolar</a:t>
            </a:r>
            <a:endParaRPr lang="es-MX" dirty="0">
              <a:effectLst/>
            </a:endParaRPr>
          </a:p>
        </p:txBody>
      </p:sp>
      <p:pic>
        <p:nvPicPr>
          <p:cNvPr id="8" name="7 Imagen" descr="http://www.fiuba6662.com.ar/6648/presentaciones/spollo/graficos/intercambio.jpg"/>
          <p:cNvPicPr/>
          <p:nvPr/>
        </p:nvPicPr>
        <p:blipFill>
          <a:blip r:embed="rId2">
            <a:extLst>
              <a:ext uri="{28A0092B-C50C-407E-A947-70E740481C1C}">
                <a14:useLocalDpi xmlns:a14="http://schemas.microsoft.com/office/drawing/2010/main" val="0"/>
              </a:ext>
            </a:extLst>
          </a:blip>
          <a:srcRect/>
          <a:stretch>
            <a:fillRect/>
          </a:stretch>
        </p:blipFill>
        <p:spPr bwMode="auto">
          <a:xfrm>
            <a:off x="296525" y="986489"/>
            <a:ext cx="8654462" cy="5538855"/>
          </a:xfrm>
          <a:prstGeom prst="rect">
            <a:avLst/>
          </a:prstGeom>
          <a:noFill/>
          <a:ln>
            <a:noFill/>
          </a:ln>
          <a:effectLst>
            <a:softEdge rad="12700"/>
          </a:effectLst>
        </p:spPr>
      </p:pic>
    </p:spTree>
    <p:extLst>
      <p:ext uri="{BB962C8B-B14F-4D97-AF65-F5344CB8AC3E}">
        <p14:creationId xmlns:p14="http://schemas.microsoft.com/office/powerpoint/2010/main" val="1733370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404664"/>
            <a:ext cx="6512511" cy="1143000"/>
          </a:xfrm>
        </p:spPr>
        <p:txBody>
          <a:bodyPr/>
          <a:lstStyle/>
          <a:p>
            <a:pPr algn="ctr"/>
            <a:r>
              <a:rPr lang="es-MX" dirty="0"/>
              <a:t>Network File </a:t>
            </a:r>
            <a:r>
              <a:rPr lang="es-MX" dirty="0" err="1" smtClean="0"/>
              <a:t>System</a:t>
            </a:r>
            <a:r>
              <a:rPr lang="es-MX" dirty="0" smtClean="0"/>
              <a:t/>
            </a:r>
            <a:br>
              <a:rPr lang="es-MX" dirty="0" smtClean="0"/>
            </a:br>
            <a:r>
              <a:rPr lang="es-MX" dirty="0" smtClean="0"/>
              <a:t>(NFS)</a:t>
            </a:r>
            <a:endParaRPr lang="es-MX" dirty="0"/>
          </a:p>
        </p:txBody>
      </p:sp>
      <p:sp>
        <p:nvSpPr>
          <p:cNvPr id="3" name="2 Marcador de contenido"/>
          <p:cNvSpPr>
            <a:spLocks noGrp="1"/>
          </p:cNvSpPr>
          <p:nvPr>
            <p:ph sz="quarter" idx="13"/>
          </p:nvPr>
        </p:nvSpPr>
        <p:spPr>
          <a:xfrm>
            <a:off x="1115616" y="2564904"/>
            <a:ext cx="6400800" cy="3474720"/>
          </a:xfrm>
        </p:spPr>
        <p:txBody>
          <a:bodyPr/>
          <a:lstStyle/>
          <a:p>
            <a:pPr algn="just"/>
            <a:r>
              <a:rPr lang="es-MX" dirty="0" smtClean="0">
                <a:solidFill>
                  <a:schemeClr val="tx1"/>
                </a:solidFill>
              </a:rPr>
              <a:t>Es </a:t>
            </a:r>
            <a:r>
              <a:rPr lang="es-MX" dirty="0">
                <a:solidFill>
                  <a:schemeClr val="tx1"/>
                </a:solidFill>
              </a:rPr>
              <a:t>un protocolo de nivel de aplicación, según el Modelo OSI. Es utilizado para sistemas de archivos distribuido en un entorno de red de computadoras de área local. Posibilita que distintos sistemas conectados a una misma red accedan a ficheros remotos como si se tratara de locales.</a:t>
            </a:r>
          </a:p>
        </p:txBody>
      </p:sp>
    </p:spTree>
    <p:extLst>
      <p:ext uri="{BB962C8B-B14F-4D97-AF65-F5344CB8AC3E}">
        <p14:creationId xmlns:p14="http://schemas.microsoft.com/office/powerpoint/2010/main" val="570909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6512511" cy="1143000"/>
          </a:xfrm>
        </p:spPr>
        <p:txBody>
          <a:bodyPr/>
          <a:lstStyle/>
          <a:p>
            <a:pPr algn="ctr"/>
            <a:r>
              <a:rPr lang="es-MX" dirty="0" smtClean="0"/>
              <a:t>CARACTERISTICAS</a:t>
            </a:r>
            <a:endParaRPr lang="es-MX" dirty="0"/>
          </a:p>
        </p:txBody>
      </p:sp>
      <p:sp>
        <p:nvSpPr>
          <p:cNvPr id="3" name="2 Marcador de contenido"/>
          <p:cNvSpPr>
            <a:spLocks noGrp="1"/>
          </p:cNvSpPr>
          <p:nvPr>
            <p:ph sz="quarter" idx="13"/>
          </p:nvPr>
        </p:nvSpPr>
        <p:spPr>
          <a:xfrm>
            <a:off x="1043608" y="1772816"/>
            <a:ext cx="6400800" cy="3474720"/>
          </a:xfrm>
        </p:spPr>
        <p:txBody>
          <a:bodyPr>
            <a:normAutofit fontScale="92500"/>
          </a:bodyPr>
          <a:lstStyle/>
          <a:p>
            <a:pPr algn="just"/>
            <a:r>
              <a:rPr lang="es-MX" dirty="0">
                <a:solidFill>
                  <a:schemeClr val="tx1"/>
                </a:solidFill>
              </a:rPr>
              <a:t>El sistema NFS está dividido al menos en dos partes principales: un servidor y uno o más clientes. Los clientes acceden de forma remota a los datos que se encuentran almacenados en el servidor.</a:t>
            </a:r>
          </a:p>
          <a:p>
            <a:pPr algn="just"/>
            <a:r>
              <a:rPr lang="es-MX" dirty="0">
                <a:solidFill>
                  <a:schemeClr val="tx1"/>
                </a:solidFill>
              </a:rPr>
              <a:t>Las estaciones de trabajo locales utilizan menos espacio de disco debido a que los datos se encuentran centralizados en un único lugar pero pueden ser accedidos y modificados por varios usuarios, de tal forma que no es necesario replicar la información.</a:t>
            </a:r>
          </a:p>
          <a:p>
            <a:endParaRPr lang="es-MX" dirty="0"/>
          </a:p>
        </p:txBody>
      </p:sp>
    </p:spTree>
    <p:extLst>
      <p:ext uri="{BB962C8B-B14F-4D97-AF65-F5344CB8AC3E}">
        <p14:creationId xmlns:p14="http://schemas.microsoft.com/office/powerpoint/2010/main" val="2807414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48680"/>
            <a:ext cx="6512511" cy="1143000"/>
          </a:xfrm>
        </p:spPr>
        <p:txBody>
          <a:bodyPr/>
          <a:lstStyle/>
          <a:p>
            <a:pPr algn="ctr"/>
            <a:r>
              <a:rPr lang="es-MX" dirty="0" smtClean="0"/>
              <a:t>CARACTERISTICAS</a:t>
            </a:r>
            <a:endParaRPr lang="es-MX" dirty="0"/>
          </a:p>
        </p:txBody>
      </p:sp>
      <p:sp>
        <p:nvSpPr>
          <p:cNvPr id="3" name="2 Marcador de contenido"/>
          <p:cNvSpPr>
            <a:spLocks noGrp="1"/>
          </p:cNvSpPr>
          <p:nvPr>
            <p:ph sz="quarter" idx="13"/>
          </p:nvPr>
        </p:nvSpPr>
        <p:spPr>
          <a:xfrm>
            <a:off x="1187624" y="1772816"/>
            <a:ext cx="6400800" cy="3834760"/>
          </a:xfrm>
        </p:spPr>
        <p:txBody>
          <a:bodyPr>
            <a:normAutofit fontScale="92500" lnSpcReduction="10000"/>
          </a:bodyPr>
          <a:lstStyle/>
          <a:p>
            <a:pPr algn="just"/>
            <a:r>
              <a:rPr lang="es-MX" dirty="0">
                <a:solidFill>
                  <a:schemeClr val="tx1"/>
                </a:solidFill>
              </a:rPr>
              <a:t>Los usuarios no necesitan disponer de un directorio “home” en cada una de las máquinas de la organización. Los directorios “home” pueden crearse en el servidor de NFS para posteriormente poder acceder a ellos desde cualquier máquina a través de la infraestructura de red.</a:t>
            </a:r>
          </a:p>
          <a:p>
            <a:pPr algn="just"/>
            <a:r>
              <a:rPr lang="es-MX" dirty="0">
                <a:solidFill>
                  <a:schemeClr val="tx1"/>
                </a:solidFill>
              </a:rPr>
              <a:t>También se pueden compartir a través de la red dispositivos de almacenamiento como disqueteras, CD-ROM y unidades ZIP. Esto puede reducir la inversión en dichos dispositivos y mejorar el aprovechamiento del hardware existente en la organización.</a:t>
            </a:r>
          </a:p>
          <a:p>
            <a:endParaRPr lang="es-MX" dirty="0"/>
          </a:p>
        </p:txBody>
      </p:sp>
    </p:spTree>
    <p:extLst>
      <p:ext uri="{BB962C8B-B14F-4D97-AF65-F5344CB8AC3E}">
        <p14:creationId xmlns:p14="http://schemas.microsoft.com/office/powerpoint/2010/main" val="2389027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43608" y="1700808"/>
            <a:ext cx="7029400" cy="3024336"/>
          </a:xfrm>
        </p:spPr>
        <p:txBody>
          <a:bodyPr>
            <a:normAutofit/>
          </a:bodyPr>
          <a:lstStyle/>
          <a:p>
            <a:pPr algn="just"/>
            <a:r>
              <a:rPr lang="es-MX" dirty="0">
                <a:solidFill>
                  <a:schemeClr val="tx1"/>
                </a:solidFill>
              </a:rPr>
              <a:t>El servicio NFS utiliza las llamadas a procedimientos remotos basadas en el protocolo RPC (del inglés, </a:t>
            </a:r>
            <a:r>
              <a:rPr lang="es-MX" dirty="0" err="1">
                <a:solidFill>
                  <a:schemeClr val="tx1"/>
                </a:solidFill>
              </a:rPr>
              <a:t>Remote</a:t>
            </a:r>
            <a:r>
              <a:rPr lang="es-MX" dirty="0">
                <a:solidFill>
                  <a:schemeClr val="tx1"/>
                </a:solidFill>
              </a:rPr>
              <a:t> </a:t>
            </a:r>
            <a:r>
              <a:rPr lang="es-MX" dirty="0" err="1">
                <a:solidFill>
                  <a:schemeClr val="tx1"/>
                </a:solidFill>
              </a:rPr>
              <a:t>Procedure</a:t>
            </a:r>
            <a:r>
              <a:rPr lang="es-MX" dirty="0">
                <a:solidFill>
                  <a:schemeClr val="tx1"/>
                </a:solidFill>
              </a:rPr>
              <a:t> </a:t>
            </a:r>
            <a:r>
              <a:rPr lang="es-MX" dirty="0" err="1">
                <a:solidFill>
                  <a:schemeClr val="tx1"/>
                </a:solidFill>
              </a:rPr>
              <a:t>Call</a:t>
            </a:r>
            <a:r>
              <a:rPr lang="es-MX" dirty="0">
                <a:solidFill>
                  <a:schemeClr val="tx1"/>
                </a:solidFill>
              </a:rPr>
              <a:t>) que permite desde un equipo (cliente) ejecutar código ubicado en otro equipo remoto (servidor) mediante el establecimiento de sockets (</a:t>
            </a:r>
            <a:r>
              <a:rPr lang="es-MX" dirty="0" err="1">
                <a:solidFill>
                  <a:schemeClr val="tx1"/>
                </a:solidFill>
              </a:rPr>
              <a:t>IP+puerto</a:t>
            </a:r>
            <a:r>
              <a:rPr lang="es-MX" dirty="0">
                <a:solidFill>
                  <a:schemeClr val="tx1"/>
                </a:solidFill>
              </a:rPr>
              <a:t>) entre </a:t>
            </a:r>
            <a:r>
              <a:rPr lang="es-MX" dirty="0" smtClean="0">
                <a:solidFill>
                  <a:schemeClr val="tx1"/>
                </a:solidFill>
              </a:rPr>
              <a:t>ambas. También</a:t>
            </a:r>
            <a:r>
              <a:rPr lang="es-MX" dirty="0">
                <a:solidFill>
                  <a:schemeClr val="tx1"/>
                </a:solidFill>
              </a:rPr>
              <a:t> utiliza TCP/UDP en el nivel Transporte e IP en el nivel de Red.</a:t>
            </a:r>
          </a:p>
          <a:p>
            <a:endParaRPr lang="es-MX" dirty="0"/>
          </a:p>
        </p:txBody>
      </p:sp>
    </p:spTree>
    <p:extLst>
      <p:ext uri="{BB962C8B-B14F-4D97-AF65-F5344CB8AC3E}">
        <p14:creationId xmlns:p14="http://schemas.microsoft.com/office/powerpoint/2010/main" val="980787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Protocolo </a:t>
            </a:r>
            <a:r>
              <a:rPr lang="es-MX" dirty="0" smtClean="0"/>
              <a:t>FTP</a:t>
            </a:r>
            <a:endParaRPr lang="es-MX" dirty="0"/>
          </a:p>
        </p:txBody>
      </p:sp>
      <p:sp>
        <p:nvSpPr>
          <p:cNvPr id="7" name="6 Marcador de contenido"/>
          <p:cNvSpPr>
            <a:spLocks noGrp="1"/>
          </p:cNvSpPr>
          <p:nvPr>
            <p:ph sz="quarter" idx="13"/>
          </p:nvPr>
        </p:nvSpPr>
        <p:spPr>
          <a:xfrm>
            <a:off x="755576" y="1556792"/>
            <a:ext cx="7848872" cy="4752528"/>
          </a:xfrm>
        </p:spPr>
        <p:txBody>
          <a:bodyPr>
            <a:normAutofit/>
          </a:bodyPr>
          <a:lstStyle/>
          <a:p>
            <a:r>
              <a:rPr lang="es-MX" dirty="0" smtClean="0"/>
              <a:t>FTP </a:t>
            </a:r>
            <a:r>
              <a:rPr lang="es-MX" dirty="0"/>
              <a:t>(siglas en inglés de File Transfer </a:t>
            </a:r>
            <a:r>
              <a:rPr lang="es-MX" dirty="0" err="1"/>
              <a:t>Protocol</a:t>
            </a:r>
            <a:r>
              <a:rPr lang="es-MX" dirty="0"/>
              <a:t>, 'Protocolo de Transferencia de Archivos') </a:t>
            </a:r>
            <a:r>
              <a:rPr lang="es-MX" dirty="0" err="1" smtClean="0"/>
              <a:t>eninformática</a:t>
            </a:r>
            <a:r>
              <a:rPr lang="es-MX" dirty="0"/>
              <a:t>, es un protocolo de red para la transferencia de archivos entre sistemas conectados a </a:t>
            </a:r>
            <a:r>
              <a:rPr lang="es-MX" dirty="0" smtClean="0"/>
              <a:t>una red </a:t>
            </a:r>
            <a:r>
              <a:rPr lang="es-MX" dirty="0"/>
              <a:t>TCP (</a:t>
            </a:r>
            <a:r>
              <a:rPr lang="es-MX" dirty="0" err="1"/>
              <a:t>Transmission</a:t>
            </a:r>
            <a:r>
              <a:rPr lang="es-MX" dirty="0"/>
              <a:t> Control </a:t>
            </a:r>
            <a:r>
              <a:rPr lang="es-MX" dirty="0" err="1"/>
              <a:t>Protocol</a:t>
            </a:r>
            <a:r>
              <a:rPr lang="es-MX" dirty="0"/>
              <a:t>), basado en la arquitectura cliente-servidor. Desde un </a:t>
            </a:r>
            <a:r>
              <a:rPr lang="es-MX" dirty="0" smtClean="0"/>
              <a:t>equipo cliente </a:t>
            </a:r>
            <a:r>
              <a:rPr lang="es-MX" dirty="0"/>
              <a:t>se puede conectar a un servidor para descargar archivos desde él o para enviarle </a:t>
            </a:r>
            <a:r>
              <a:rPr lang="es-MX" dirty="0" smtClean="0"/>
              <a:t>archivos, independientemente </a:t>
            </a:r>
            <a:r>
              <a:rPr lang="es-MX" dirty="0"/>
              <a:t>del sistema operativo utilizado </a:t>
            </a:r>
            <a:r>
              <a:rPr lang="es-MX" dirty="0" smtClean="0"/>
              <a:t>en cada </a:t>
            </a:r>
            <a:r>
              <a:rPr lang="es-MX" dirty="0"/>
              <a:t>equipo</a:t>
            </a:r>
            <a:r>
              <a:rPr lang="es-MX" dirty="0" smtClean="0"/>
              <a:t>.</a:t>
            </a:r>
            <a:endParaRPr lang="es-MX" dirty="0"/>
          </a:p>
        </p:txBody>
      </p:sp>
    </p:spTree>
    <p:extLst>
      <p:ext uri="{BB962C8B-B14F-4D97-AF65-F5344CB8AC3E}">
        <p14:creationId xmlns:p14="http://schemas.microsoft.com/office/powerpoint/2010/main" val="2464117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692697"/>
            <a:ext cx="7776864" cy="1080120"/>
          </a:xfrm>
        </p:spPr>
        <p:txBody>
          <a:bodyPr/>
          <a:lstStyle/>
          <a:p>
            <a:pPr algn="ctr"/>
            <a:r>
              <a:rPr lang="es-MX" dirty="0" smtClean="0"/>
              <a:t>Servidor NFS</a:t>
            </a:r>
            <a:endParaRPr lang="es-MX" dirty="0"/>
          </a:p>
        </p:txBody>
      </p:sp>
      <p:sp>
        <p:nvSpPr>
          <p:cNvPr id="3" name="2 Subtítulo"/>
          <p:cNvSpPr>
            <a:spLocks noGrp="1"/>
          </p:cNvSpPr>
          <p:nvPr>
            <p:ph type="subTitle" idx="1"/>
          </p:nvPr>
        </p:nvSpPr>
        <p:spPr>
          <a:xfrm>
            <a:off x="1259632" y="1772816"/>
            <a:ext cx="6400800" cy="3744416"/>
          </a:xfrm>
        </p:spPr>
        <p:txBody>
          <a:bodyPr/>
          <a:lstStyle/>
          <a:p>
            <a:pPr algn="l"/>
            <a:r>
              <a:rPr lang="es-MX" dirty="0" smtClean="0">
                <a:solidFill>
                  <a:schemeClr val="tx1"/>
                </a:solidFill>
              </a:rPr>
              <a:t>Se instala la paquetería:</a:t>
            </a:r>
          </a:p>
          <a:p>
            <a:pPr algn="l"/>
            <a:r>
              <a:rPr lang="es-MX" dirty="0" smtClean="0">
                <a:solidFill>
                  <a:schemeClr val="tx1"/>
                </a:solidFill>
              </a:rPr>
              <a:t>Sudo </a:t>
            </a:r>
            <a:r>
              <a:rPr lang="es-MX" dirty="0" err="1" smtClean="0">
                <a:solidFill>
                  <a:schemeClr val="tx1"/>
                </a:solidFill>
              </a:rPr>
              <a:t>apt-get</a:t>
            </a:r>
            <a:r>
              <a:rPr lang="es-MX" dirty="0" smtClean="0">
                <a:solidFill>
                  <a:schemeClr val="tx1"/>
                </a:solidFill>
              </a:rPr>
              <a:t> </a:t>
            </a:r>
            <a:r>
              <a:rPr lang="es-MX" dirty="0" err="1" smtClean="0">
                <a:solidFill>
                  <a:schemeClr val="tx1"/>
                </a:solidFill>
              </a:rPr>
              <a:t>install</a:t>
            </a:r>
            <a:r>
              <a:rPr lang="es-MX" dirty="0" smtClean="0">
                <a:solidFill>
                  <a:schemeClr val="tx1"/>
                </a:solidFill>
              </a:rPr>
              <a:t> </a:t>
            </a:r>
            <a:r>
              <a:rPr lang="es-MX" dirty="0" err="1" smtClean="0">
                <a:solidFill>
                  <a:schemeClr val="tx1"/>
                </a:solidFill>
              </a:rPr>
              <a:t>portmap</a:t>
            </a:r>
            <a:endParaRPr lang="es-MX" dirty="0" smtClean="0">
              <a:solidFill>
                <a:schemeClr val="tx1"/>
              </a:solidFill>
            </a:endParaRPr>
          </a:p>
          <a:p>
            <a:pPr algn="l"/>
            <a:r>
              <a:rPr lang="es-MX" dirty="0" smtClean="0">
                <a:solidFill>
                  <a:schemeClr val="tx1"/>
                </a:solidFill>
              </a:rPr>
              <a:t>Sudo </a:t>
            </a:r>
            <a:r>
              <a:rPr lang="es-MX" dirty="0" err="1" smtClean="0">
                <a:solidFill>
                  <a:schemeClr val="tx1"/>
                </a:solidFill>
              </a:rPr>
              <a:t>apt-get</a:t>
            </a:r>
            <a:r>
              <a:rPr lang="es-MX" dirty="0" smtClean="0">
                <a:solidFill>
                  <a:schemeClr val="tx1"/>
                </a:solidFill>
              </a:rPr>
              <a:t> </a:t>
            </a:r>
            <a:r>
              <a:rPr lang="es-MX" dirty="0" err="1" smtClean="0">
                <a:solidFill>
                  <a:schemeClr val="tx1"/>
                </a:solidFill>
              </a:rPr>
              <a:t>install</a:t>
            </a:r>
            <a:r>
              <a:rPr lang="es-MX" dirty="0" smtClean="0">
                <a:solidFill>
                  <a:schemeClr val="tx1"/>
                </a:solidFill>
              </a:rPr>
              <a:t> </a:t>
            </a:r>
            <a:r>
              <a:rPr lang="es-MX" dirty="0" err="1" smtClean="0">
                <a:solidFill>
                  <a:schemeClr val="tx1"/>
                </a:solidFill>
              </a:rPr>
              <a:t>nfs-common</a:t>
            </a:r>
            <a:endParaRPr lang="es-MX" dirty="0" smtClean="0">
              <a:solidFill>
                <a:schemeClr val="tx1"/>
              </a:solidFill>
            </a:endParaRPr>
          </a:p>
          <a:p>
            <a:pPr algn="l"/>
            <a:r>
              <a:rPr lang="es-MX" dirty="0" smtClean="0">
                <a:solidFill>
                  <a:schemeClr val="tx1"/>
                </a:solidFill>
              </a:rPr>
              <a:t>Sudo </a:t>
            </a:r>
            <a:r>
              <a:rPr lang="es-MX" dirty="0" err="1" smtClean="0">
                <a:solidFill>
                  <a:schemeClr val="tx1"/>
                </a:solidFill>
              </a:rPr>
              <a:t>apt-get</a:t>
            </a:r>
            <a:r>
              <a:rPr lang="es-MX" dirty="0" smtClean="0">
                <a:solidFill>
                  <a:schemeClr val="tx1"/>
                </a:solidFill>
              </a:rPr>
              <a:t> </a:t>
            </a:r>
            <a:r>
              <a:rPr lang="es-MX" dirty="0" err="1" smtClean="0">
                <a:solidFill>
                  <a:schemeClr val="tx1"/>
                </a:solidFill>
              </a:rPr>
              <a:t>install</a:t>
            </a:r>
            <a:r>
              <a:rPr lang="es-MX" dirty="0" smtClean="0">
                <a:solidFill>
                  <a:schemeClr val="tx1"/>
                </a:solidFill>
              </a:rPr>
              <a:t> </a:t>
            </a:r>
            <a:r>
              <a:rPr lang="es-MX" dirty="0" err="1" smtClean="0">
                <a:solidFill>
                  <a:schemeClr val="tx1"/>
                </a:solidFill>
              </a:rPr>
              <a:t>nfs</a:t>
            </a:r>
            <a:r>
              <a:rPr lang="es-MX" dirty="0" smtClean="0">
                <a:solidFill>
                  <a:schemeClr val="tx1"/>
                </a:solidFill>
              </a:rPr>
              <a:t>-</a:t>
            </a:r>
            <a:r>
              <a:rPr lang="es-MX" dirty="0" err="1" smtClean="0">
                <a:solidFill>
                  <a:schemeClr val="tx1"/>
                </a:solidFill>
              </a:rPr>
              <a:t>kernel</a:t>
            </a:r>
            <a:r>
              <a:rPr lang="es-MX" dirty="0" smtClean="0">
                <a:solidFill>
                  <a:schemeClr val="tx1"/>
                </a:solidFill>
              </a:rPr>
              <a:t>-server</a:t>
            </a:r>
            <a:endParaRPr lang="es-MX" dirty="0">
              <a:solidFill>
                <a:schemeClr val="tx1"/>
              </a:solidFill>
            </a:endParaRPr>
          </a:p>
        </p:txBody>
      </p:sp>
    </p:spTree>
    <p:extLst>
      <p:ext uri="{BB962C8B-B14F-4D97-AF65-F5344CB8AC3E}">
        <p14:creationId xmlns:p14="http://schemas.microsoft.com/office/powerpoint/2010/main" val="1277863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6512511" cy="1143000"/>
          </a:xfrm>
        </p:spPr>
        <p:txBody>
          <a:bodyPr/>
          <a:lstStyle/>
          <a:p>
            <a:r>
              <a:rPr lang="es-MX" dirty="0" err="1" smtClean="0"/>
              <a:t>Gedit</a:t>
            </a:r>
            <a:r>
              <a:rPr lang="es-MX" dirty="0" smtClean="0"/>
              <a:t> /</a:t>
            </a:r>
            <a:r>
              <a:rPr lang="es-MX" dirty="0" err="1" smtClean="0"/>
              <a:t>etc</a:t>
            </a:r>
            <a:r>
              <a:rPr lang="es-MX" dirty="0" smtClean="0"/>
              <a:t>/</a:t>
            </a:r>
            <a:r>
              <a:rPr lang="es-MX" dirty="0" err="1" smtClean="0"/>
              <a:t>exports</a:t>
            </a:r>
            <a:endParaRPr lang="es-MX" dirty="0"/>
          </a:p>
        </p:txBody>
      </p:sp>
      <p:pic>
        <p:nvPicPr>
          <p:cNvPr id="4" name="3 Marcador de contenido"/>
          <p:cNvPicPr>
            <a:picLocks noGrp="1"/>
          </p:cNvPicPr>
          <p:nvPr>
            <p:ph idx="4294967295"/>
          </p:nvPr>
        </p:nvPicPr>
        <p:blipFill rotWithShape="1">
          <a:blip r:embed="rId2"/>
          <a:srcRect l="29895" t="24472" r="39700" b="32930"/>
          <a:stretch/>
        </p:blipFill>
        <p:spPr bwMode="auto">
          <a:xfrm>
            <a:off x="1475656" y="1340768"/>
            <a:ext cx="5794444" cy="40084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6027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332656"/>
            <a:ext cx="6512511" cy="1143000"/>
          </a:xfrm>
        </p:spPr>
        <p:txBody>
          <a:bodyPr/>
          <a:lstStyle/>
          <a:p>
            <a:r>
              <a:rPr lang="es-MX" dirty="0" err="1" smtClean="0"/>
              <a:t>Gedit</a:t>
            </a:r>
            <a:r>
              <a:rPr lang="es-MX" dirty="0" smtClean="0"/>
              <a:t> /</a:t>
            </a:r>
            <a:r>
              <a:rPr lang="es-MX" dirty="0" err="1" smtClean="0"/>
              <a:t>etc</a:t>
            </a:r>
            <a:r>
              <a:rPr lang="es-MX" dirty="0" smtClean="0"/>
              <a:t>/</a:t>
            </a:r>
            <a:r>
              <a:rPr lang="es-MX" dirty="0" err="1" smtClean="0"/>
              <a:t>host.allow</a:t>
            </a:r>
            <a:endParaRPr lang="es-MX"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52" t="24638" r="40212" b="44565"/>
          <a:stretch/>
        </p:blipFill>
        <p:spPr bwMode="auto">
          <a:xfrm>
            <a:off x="1547664" y="1802296"/>
            <a:ext cx="6231362" cy="3665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104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57200" y="1600200"/>
            <a:ext cx="8229600" cy="4525963"/>
          </a:xfrm>
          <a:prstGeom prst="rect">
            <a:avLst/>
          </a:prstGeom>
        </p:spPr>
        <p:txBody>
          <a:bodyPr/>
          <a:lstStyle/>
          <a:p>
            <a:r>
              <a:rPr lang="es-MX" dirty="0" smtClean="0"/>
              <a:t>Se crea la carpeta donde se almacenara los archivos a compartir </a:t>
            </a:r>
          </a:p>
          <a:p>
            <a:endParaRPr lang="es-MX" dirty="0" smtClean="0"/>
          </a:p>
          <a:p>
            <a:r>
              <a:rPr lang="es-MX" dirty="0" smtClean="0"/>
              <a:t>Se inicia el demonio del NFS:</a:t>
            </a:r>
          </a:p>
          <a:p>
            <a:r>
              <a:rPr lang="es-MX" dirty="0" smtClean="0"/>
              <a:t>Sudo /</a:t>
            </a:r>
            <a:r>
              <a:rPr lang="es-MX" dirty="0" err="1" smtClean="0"/>
              <a:t>etc</a:t>
            </a:r>
            <a:r>
              <a:rPr lang="es-MX" dirty="0" smtClean="0"/>
              <a:t>/</a:t>
            </a:r>
            <a:r>
              <a:rPr lang="es-MX" dirty="0" err="1" smtClean="0"/>
              <a:t>init.d</a:t>
            </a:r>
            <a:r>
              <a:rPr lang="es-MX" dirty="0" smtClean="0"/>
              <a:t>/</a:t>
            </a:r>
            <a:r>
              <a:rPr lang="es-MX" dirty="0" err="1" smtClean="0"/>
              <a:t>nfs</a:t>
            </a:r>
            <a:r>
              <a:rPr lang="es-MX" dirty="0" smtClean="0"/>
              <a:t>-</a:t>
            </a:r>
            <a:r>
              <a:rPr lang="es-MX" dirty="0" err="1" smtClean="0"/>
              <a:t>kernel</a:t>
            </a:r>
            <a:r>
              <a:rPr lang="es-MX" dirty="0" smtClean="0"/>
              <a:t>-server </a:t>
            </a:r>
            <a:r>
              <a:rPr lang="es-MX" dirty="0" err="1" smtClean="0"/>
              <a:t>restart</a:t>
            </a:r>
            <a:endParaRPr lang="es-MX" dirty="0"/>
          </a:p>
        </p:txBody>
      </p:sp>
    </p:spTree>
    <p:extLst>
      <p:ext uri="{BB962C8B-B14F-4D97-AF65-F5344CB8AC3E}">
        <p14:creationId xmlns:p14="http://schemas.microsoft.com/office/powerpoint/2010/main" val="1616065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548680"/>
            <a:ext cx="6512511" cy="1143000"/>
          </a:xfrm>
        </p:spPr>
        <p:txBody>
          <a:bodyPr/>
          <a:lstStyle/>
          <a:p>
            <a:pPr algn="ctr"/>
            <a:r>
              <a:rPr lang="es-MX" dirty="0" smtClean="0"/>
              <a:t>Cliente NFS</a:t>
            </a:r>
            <a:endParaRPr lang="es-MX" dirty="0"/>
          </a:p>
        </p:txBody>
      </p:sp>
      <p:sp>
        <p:nvSpPr>
          <p:cNvPr id="3" name="2 Marcador de contenido"/>
          <p:cNvSpPr>
            <a:spLocks noGrp="1"/>
          </p:cNvSpPr>
          <p:nvPr>
            <p:ph idx="4294967295"/>
          </p:nvPr>
        </p:nvSpPr>
        <p:spPr>
          <a:xfrm>
            <a:off x="467544" y="2060848"/>
            <a:ext cx="8229600" cy="3629000"/>
          </a:xfrm>
          <a:prstGeom prst="rect">
            <a:avLst/>
          </a:prstGeom>
        </p:spPr>
        <p:txBody>
          <a:bodyPr/>
          <a:lstStyle/>
          <a:p>
            <a:r>
              <a:rPr lang="es-MX" dirty="0" smtClean="0"/>
              <a:t>Se instala el NFS que actuara como cliente:</a:t>
            </a:r>
          </a:p>
          <a:p>
            <a:r>
              <a:rPr lang="es-MX" dirty="0" smtClean="0"/>
              <a:t>Sudo </a:t>
            </a:r>
            <a:r>
              <a:rPr lang="es-MX" dirty="0" err="1" smtClean="0"/>
              <a:t>apt-get</a:t>
            </a:r>
            <a:r>
              <a:rPr lang="es-MX" dirty="0" smtClean="0"/>
              <a:t> </a:t>
            </a:r>
            <a:r>
              <a:rPr lang="es-MX" dirty="0" err="1" smtClean="0"/>
              <a:t>install</a:t>
            </a:r>
            <a:r>
              <a:rPr lang="es-MX" dirty="0" smtClean="0"/>
              <a:t> </a:t>
            </a:r>
            <a:r>
              <a:rPr lang="es-MX" dirty="0" err="1" smtClean="0"/>
              <a:t>nfs-common</a:t>
            </a:r>
            <a:endParaRPr lang="es-MX" dirty="0" smtClean="0"/>
          </a:p>
          <a:p>
            <a:r>
              <a:rPr lang="es-MX" dirty="0" smtClean="0"/>
              <a:t>Se verifica si hay conexión con el cliente mandando un ping a la dirección del servidor </a:t>
            </a:r>
          </a:p>
          <a:p>
            <a:r>
              <a:rPr lang="es-MX" dirty="0" smtClean="0"/>
              <a:t>Para saber que es lo que el servidor esta compartiendo el servidor utilizamos el comando :</a:t>
            </a:r>
          </a:p>
          <a:p>
            <a:r>
              <a:rPr lang="es-MX" dirty="0" err="1" smtClean="0"/>
              <a:t>Showmount</a:t>
            </a:r>
            <a:r>
              <a:rPr lang="es-MX" dirty="0" smtClean="0"/>
              <a:t> –e [IP del servidor]</a:t>
            </a:r>
            <a:endParaRPr lang="es-MX" dirty="0"/>
          </a:p>
        </p:txBody>
      </p:sp>
    </p:spTree>
    <p:extLst>
      <p:ext uri="{BB962C8B-B14F-4D97-AF65-F5344CB8AC3E}">
        <p14:creationId xmlns:p14="http://schemas.microsoft.com/office/powerpoint/2010/main" val="4025959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94" t="29808" r="7737" b="32372"/>
          <a:stretch/>
        </p:blipFill>
        <p:spPr bwMode="auto">
          <a:xfrm>
            <a:off x="2267744" y="980728"/>
            <a:ext cx="4955226" cy="4088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295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57200" y="1600200"/>
            <a:ext cx="8229600" cy="4525963"/>
          </a:xfrm>
          <a:prstGeom prst="rect">
            <a:avLst/>
          </a:prstGeom>
        </p:spPr>
        <p:txBody>
          <a:bodyPr/>
          <a:lstStyle/>
          <a:p>
            <a:r>
              <a:rPr lang="es-MX" dirty="0" smtClean="0"/>
              <a:t>Se crea la carpeta en el cliente con la que se sincronizara con el servidor para compartir los archivos y se ejecuta el siguiente comando para la sincronización:</a:t>
            </a:r>
          </a:p>
          <a:p>
            <a:r>
              <a:rPr lang="es-MX" dirty="0" smtClean="0"/>
              <a:t>Mount –t </a:t>
            </a:r>
            <a:r>
              <a:rPr lang="es-MX" dirty="0" err="1" smtClean="0"/>
              <a:t>nfs</a:t>
            </a:r>
            <a:r>
              <a:rPr lang="es-MX" dirty="0" smtClean="0"/>
              <a:t> 192.168.1.6:/home/</a:t>
            </a:r>
            <a:r>
              <a:rPr lang="es-MX" dirty="0" err="1" smtClean="0"/>
              <a:t>network</a:t>
            </a:r>
            <a:r>
              <a:rPr lang="es-MX" dirty="0" smtClean="0"/>
              <a:t>/Escritorio/</a:t>
            </a:r>
            <a:r>
              <a:rPr lang="es-MX" dirty="0" err="1" smtClean="0"/>
              <a:t>nfs</a:t>
            </a:r>
            <a:r>
              <a:rPr lang="es-MX" dirty="0" smtClean="0"/>
              <a:t>-server /home/cliente/Escritorio/Cliente-NFS</a:t>
            </a:r>
          </a:p>
          <a:p>
            <a:endParaRPr lang="es-MX" dirty="0"/>
          </a:p>
          <a:p>
            <a:endParaRPr lang="es-MX" dirty="0"/>
          </a:p>
        </p:txBody>
      </p:sp>
    </p:spTree>
    <p:extLst>
      <p:ext uri="{BB962C8B-B14F-4D97-AF65-F5344CB8AC3E}">
        <p14:creationId xmlns:p14="http://schemas.microsoft.com/office/powerpoint/2010/main" val="157912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017" t="25321" r="1510" b="33974"/>
          <a:stretch/>
        </p:blipFill>
        <p:spPr bwMode="auto">
          <a:xfrm>
            <a:off x="1517060" y="1340768"/>
            <a:ext cx="5431204" cy="421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28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Protocolo </a:t>
            </a:r>
            <a:r>
              <a:rPr lang="es-MX" dirty="0" smtClean="0"/>
              <a:t>FTP</a:t>
            </a:r>
            <a:endParaRPr lang="es-MX" dirty="0"/>
          </a:p>
        </p:txBody>
      </p:sp>
      <p:sp>
        <p:nvSpPr>
          <p:cNvPr id="7" name="6 Marcador de contenido"/>
          <p:cNvSpPr>
            <a:spLocks noGrp="1"/>
          </p:cNvSpPr>
          <p:nvPr>
            <p:ph sz="quarter" idx="13"/>
          </p:nvPr>
        </p:nvSpPr>
        <p:spPr>
          <a:xfrm>
            <a:off x="755576" y="1556792"/>
            <a:ext cx="7848872" cy="4752528"/>
          </a:xfrm>
        </p:spPr>
        <p:txBody>
          <a:bodyPr>
            <a:normAutofit/>
          </a:bodyPr>
          <a:lstStyle/>
          <a:p>
            <a:r>
              <a:rPr lang="es-MX" dirty="0"/>
              <a:t>El servicio FTP es ofrecido por la capa de aplicación del modelo de capas de red TCP/IP al </a:t>
            </a:r>
            <a:r>
              <a:rPr lang="es-MX" dirty="0" smtClean="0"/>
              <a:t>usuario, utilizando </a:t>
            </a:r>
            <a:r>
              <a:rPr lang="es-MX" dirty="0"/>
              <a:t>normalmente el puerto de red 20 y el 21. Un problema básico de FTP es que está </a:t>
            </a:r>
            <a:r>
              <a:rPr lang="es-MX" dirty="0" smtClean="0"/>
              <a:t>pensado para </a:t>
            </a:r>
            <a:r>
              <a:rPr lang="es-MX" dirty="0"/>
              <a:t>ofrecer la máxima velocidad en la conexión, pero no la máxima seguridad, ya que todo </a:t>
            </a:r>
            <a:r>
              <a:rPr lang="es-MX" dirty="0" smtClean="0"/>
              <a:t>el intercambio </a:t>
            </a:r>
            <a:r>
              <a:rPr lang="es-MX" dirty="0"/>
              <a:t>de información, desde el </a:t>
            </a:r>
            <a:r>
              <a:rPr lang="es-MX" dirty="0" err="1"/>
              <a:t>login</a:t>
            </a:r>
            <a:r>
              <a:rPr lang="es-MX" dirty="0"/>
              <a:t> y </a:t>
            </a:r>
            <a:r>
              <a:rPr lang="es-MX" dirty="0" err="1"/>
              <a:t>password</a:t>
            </a:r>
            <a:r>
              <a:rPr lang="es-MX" dirty="0"/>
              <a:t> del usuario en el servidor hasta la </a:t>
            </a:r>
            <a:r>
              <a:rPr lang="es-MX" dirty="0" smtClean="0"/>
              <a:t>transferencia de </a:t>
            </a:r>
            <a:r>
              <a:rPr lang="es-MX" dirty="0"/>
              <a:t>cualquier archivo, se realiza en texto plano sin ningún tipo de cifrado, con lo que un posible </a:t>
            </a:r>
            <a:r>
              <a:rPr lang="es-MX" dirty="0" smtClean="0"/>
              <a:t>atacante puede </a:t>
            </a:r>
            <a:r>
              <a:rPr lang="es-MX" dirty="0"/>
              <a:t>capturar este tráfico, acceder al servidor </a:t>
            </a:r>
            <a:r>
              <a:rPr lang="es-MX" dirty="0" smtClean="0"/>
              <a:t>y/o apropiarse </a:t>
            </a:r>
            <a:r>
              <a:rPr lang="es-MX" dirty="0"/>
              <a:t>de los archivos transferidos.</a:t>
            </a:r>
          </a:p>
        </p:txBody>
      </p:sp>
    </p:spTree>
    <p:extLst>
      <p:ext uri="{BB962C8B-B14F-4D97-AF65-F5344CB8AC3E}">
        <p14:creationId xmlns:p14="http://schemas.microsoft.com/office/powerpoint/2010/main" val="272713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Protocolo </a:t>
            </a:r>
            <a:r>
              <a:rPr lang="es-MX" dirty="0" smtClean="0"/>
              <a:t>FTP</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123" y="1484784"/>
            <a:ext cx="6291216" cy="391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contenido"/>
          <p:cNvSpPr>
            <a:spLocks noGrp="1"/>
          </p:cNvSpPr>
          <p:nvPr>
            <p:ph sz="quarter" idx="13"/>
          </p:nvPr>
        </p:nvSpPr>
        <p:spPr/>
        <p:txBody>
          <a:bodyPr/>
          <a:lstStyle/>
          <a:p>
            <a:endParaRPr lang="es-MX" dirty="0"/>
          </a:p>
        </p:txBody>
      </p:sp>
    </p:spTree>
    <p:extLst>
      <p:ext uri="{BB962C8B-B14F-4D97-AF65-F5344CB8AC3E}">
        <p14:creationId xmlns:p14="http://schemas.microsoft.com/office/powerpoint/2010/main" val="4072002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Protocolo </a:t>
            </a:r>
            <a:r>
              <a:rPr lang="es-MX" dirty="0" smtClean="0"/>
              <a:t>FTP</a:t>
            </a:r>
            <a:endParaRPr lang="es-MX" dirty="0"/>
          </a:p>
        </p:txBody>
      </p:sp>
      <p:sp>
        <p:nvSpPr>
          <p:cNvPr id="2" name="1 Marcador de contenido"/>
          <p:cNvSpPr>
            <a:spLocks noGrp="1"/>
          </p:cNvSpPr>
          <p:nvPr>
            <p:ph sz="quarter" idx="13"/>
          </p:nvPr>
        </p:nvSpPr>
        <p:spPr>
          <a:xfrm>
            <a:off x="1115616" y="1268760"/>
            <a:ext cx="7128792" cy="4896544"/>
          </a:xfrm>
        </p:spPr>
        <p:txBody>
          <a:bodyPr>
            <a:normAutofit fontScale="77500" lnSpcReduction="20000"/>
          </a:bodyPr>
          <a:lstStyle/>
          <a:p>
            <a:pPr marL="45720" indent="0">
              <a:buNone/>
            </a:pPr>
            <a:r>
              <a:rPr lang="es-MX" dirty="0"/>
              <a:t>TIPOS DE </a:t>
            </a:r>
            <a:r>
              <a:rPr lang="es-MX" dirty="0" smtClean="0"/>
              <a:t>ACCESO</a:t>
            </a:r>
          </a:p>
          <a:p>
            <a:pPr marL="45720" indent="0">
              <a:buNone/>
            </a:pPr>
            <a:endParaRPr lang="es-MX" dirty="0"/>
          </a:p>
          <a:p>
            <a:pPr marL="45720" indent="0">
              <a:buNone/>
            </a:pPr>
            <a:r>
              <a:rPr lang="es-MX" dirty="0"/>
              <a:t>Acceso anónimo</a:t>
            </a:r>
          </a:p>
          <a:p>
            <a:pPr algn="just"/>
            <a:r>
              <a:rPr lang="es-MX" dirty="0"/>
              <a:t>Los servidores FTP anónimos ofrecen sus servicios libremente a todos los usuarios, permiten acceder </a:t>
            </a:r>
            <a:r>
              <a:rPr lang="es-MX" dirty="0" smtClean="0"/>
              <a:t>a sus </a:t>
            </a:r>
            <a:r>
              <a:rPr lang="es-MX" dirty="0"/>
              <a:t>archivos sin necesidad de tener un 'USER ID' o una cuenta de usuario. Es la manera más </a:t>
            </a:r>
            <a:r>
              <a:rPr lang="es-MX" dirty="0" smtClean="0"/>
              <a:t>cómoda fuera </a:t>
            </a:r>
            <a:r>
              <a:rPr lang="es-MX" dirty="0"/>
              <a:t>del servicio web de permitir que todo el mundo tenga acceso a cierta información sin que </a:t>
            </a:r>
            <a:r>
              <a:rPr lang="es-MX" dirty="0" smtClean="0"/>
              <a:t>para ello </a:t>
            </a:r>
            <a:r>
              <a:rPr lang="es-MX" dirty="0"/>
              <a:t>el administrador de un sistema tenga que crear una cuenta para cada usuario.</a:t>
            </a:r>
          </a:p>
          <a:p>
            <a:pPr algn="just"/>
            <a:endParaRPr lang="es-MX" dirty="0" smtClean="0"/>
          </a:p>
          <a:p>
            <a:pPr marL="45720" indent="0" algn="just">
              <a:buNone/>
            </a:pPr>
            <a:r>
              <a:rPr lang="es-MX" dirty="0" smtClean="0"/>
              <a:t>Acceso </a:t>
            </a:r>
            <a:r>
              <a:rPr lang="es-MX" dirty="0"/>
              <a:t>de usuario</a:t>
            </a:r>
          </a:p>
          <a:p>
            <a:pPr algn="just"/>
            <a:r>
              <a:rPr lang="es-MX" dirty="0"/>
              <a:t>Si se desea tener privilegios de acceso a cualquier parte del sistema de archivos del servidor FTP, </a:t>
            </a:r>
            <a:r>
              <a:rPr lang="es-MX" dirty="0" smtClean="0"/>
              <a:t>de modificación </a:t>
            </a:r>
            <a:r>
              <a:rPr lang="es-MX" dirty="0"/>
              <a:t>de archivos existentes, y de posibilidad de subir nuestros propios archivos, </a:t>
            </a:r>
            <a:r>
              <a:rPr lang="es-MX" dirty="0" smtClean="0"/>
              <a:t>generalmente se </a:t>
            </a:r>
            <a:r>
              <a:rPr lang="es-MX" dirty="0"/>
              <a:t>suele realizar mediante una cuenta de usuario. En el servidor se guarda </a:t>
            </a:r>
            <a:r>
              <a:rPr lang="es-MX" dirty="0" smtClean="0"/>
              <a:t>la información </a:t>
            </a:r>
            <a:r>
              <a:rPr lang="es-MX" dirty="0"/>
              <a:t>de </a:t>
            </a:r>
            <a:r>
              <a:rPr lang="es-MX" dirty="0" smtClean="0"/>
              <a:t>las distintas </a:t>
            </a:r>
            <a:r>
              <a:rPr lang="es-MX" dirty="0"/>
              <a:t>cuentas de usuario que pueden acceder a él, de manera que para iniciar una sesión </a:t>
            </a:r>
            <a:r>
              <a:rPr lang="es-MX" dirty="0" smtClean="0"/>
              <a:t>FTP debemos </a:t>
            </a:r>
            <a:r>
              <a:rPr lang="es-MX" dirty="0"/>
              <a:t>introducir una autentificación y una contraseña que nos identificará.</a:t>
            </a:r>
            <a:endParaRPr lang="es-MX" dirty="0"/>
          </a:p>
        </p:txBody>
      </p:sp>
    </p:spTree>
    <p:extLst>
      <p:ext uri="{BB962C8B-B14F-4D97-AF65-F5344CB8AC3E}">
        <p14:creationId xmlns:p14="http://schemas.microsoft.com/office/powerpoint/2010/main" val="3103617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Protocolo </a:t>
            </a:r>
            <a:r>
              <a:rPr lang="es-MX" dirty="0" smtClean="0"/>
              <a:t>FTP</a:t>
            </a:r>
            <a:endParaRPr lang="es-MX" dirty="0"/>
          </a:p>
        </p:txBody>
      </p:sp>
      <p:sp>
        <p:nvSpPr>
          <p:cNvPr id="2" name="1 Marcador de contenido"/>
          <p:cNvSpPr>
            <a:spLocks noGrp="1"/>
          </p:cNvSpPr>
          <p:nvPr>
            <p:ph sz="quarter" idx="13"/>
          </p:nvPr>
        </p:nvSpPr>
        <p:spPr>
          <a:xfrm>
            <a:off x="1115616" y="1268760"/>
            <a:ext cx="7272808" cy="4896544"/>
          </a:xfrm>
        </p:spPr>
        <p:txBody>
          <a:bodyPr>
            <a:normAutofit fontScale="77500" lnSpcReduction="20000"/>
          </a:bodyPr>
          <a:lstStyle/>
          <a:p>
            <a:pPr marL="45720" indent="0">
              <a:buNone/>
            </a:pPr>
            <a:r>
              <a:rPr lang="es-MX" dirty="0"/>
              <a:t>TIPOS DE </a:t>
            </a:r>
            <a:r>
              <a:rPr lang="es-MX" dirty="0" smtClean="0"/>
              <a:t>ACCESO</a:t>
            </a:r>
          </a:p>
          <a:p>
            <a:pPr marL="45720" indent="0">
              <a:buNone/>
            </a:pPr>
            <a:r>
              <a:rPr lang="es-MX" dirty="0"/>
              <a:t>Cliente FTP basado en Web</a:t>
            </a:r>
          </a:p>
          <a:p>
            <a:pPr algn="just"/>
            <a:r>
              <a:rPr lang="es-MX" dirty="0"/>
              <a:t>Un «cliente FTP basado en Web» no es más que un cliente FTP al cual podemos acceder a través </a:t>
            </a:r>
            <a:r>
              <a:rPr lang="es-MX" dirty="0" smtClean="0"/>
              <a:t>de nuestro </a:t>
            </a:r>
            <a:r>
              <a:rPr lang="es-MX" dirty="0"/>
              <a:t>navegador web sin necesidad de tener otra aplicación para ello. El usuario accede a un </a:t>
            </a:r>
            <a:r>
              <a:rPr lang="es-MX" dirty="0" smtClean="0"/>
              <a:t>servidor web </a:t>
            </a:r>
            <a:r>
              <a:rPr lang="es-MX" dirty="0"/>
              <a:t>(HTTP) que lista los contenidos de un servidor FTP. El usuario se conecta mediante HTTP a </a:t>
            </a:r>
            <a:r>
              <a:rPr lang="es-MX" dirty="0" smtClean="0"/>
              <a:t>un servidor </a:t>
            </a:r>
            <a:r>
              <a:rPr lang="es-MX" dirty="0"/>
              <a:t>web, y el servidor web se conecta mediante FTP al servidor FTP. El servidor web actúa </a:t>
            </a:r>
            <a:r>
              <a:rPr lang="es-MX" dirty="0" smtClean="0"/>
              <a:t>de intermediario </a:t>
            </a:r>
            <a:r>
              <a:rPr lang="es-MX" dirty="0"/>
              <a:t>haciendo pasar la información desde el servidor FTP en los puertos 20 y 21 hacia </a:t>
            </a:r>
            <a:r>
              <a:rPr lang="es-MX" dirty="0" smtClean="0"/>
              <a:t>el puerto </a:t>
            </a:r>
            <a:r>
              <a:rPr lang="es-MX" dirty="0"/>
              <a:t>80 HTTP que ve el usuario.</a:t>
            </a:r>
          </a:p>
          <a:p>
            <a:pPr marL="45720" indent="0" algn="just">
              <a:buNone/>
            </a:pPr>
            <a:r>
              <a:rPr lang="es-MX" dirty="0"/>
              <a:t>Acceso de invitado</a:t>
            </a:r>
          </a:p>
          <a:p>
            <a:pPr algn="just"/>
            <a:r>
              <a:rPr lang="es-MX" dirty="0"/>
              <a:t>El acceso sin restricciones al servidor que proporcionan las cuentas de usuario implica problemas </a:t>
            </a:r>
            <a:r>
              <a:rPr lang="es-MX" dirty="0" smtClean="0"/>
              <a:t>de seguridad</a:t>
            </a:r>
            <a:r>
              <a:rPr lang="es-MX" dirty="0"/>
              <a:t>, lo que ha dado lugar a un tercer tipo de acceso FTP denominado invitado (</a:t>
            </a:r>
            <a:r>
              <a:rPr lang="es-MX" dirty="0" err="1"/>
              <a:t>guest</a:t>
            </a:r>
            <a:r>
              <a:rPr lang="es-MX" dirty="0"/>
              <a:t>), que </a:t>
            </a:r>
            <a:r>
              <a:rPr lang="es-MX" dirty="0" smtClean="0"/>
              <a:t>se puede </a:t>
            </a:r>
            <a:r>
              <a:rPr lang="es-MX" dirty="0"/>
              <a:t>contemplar como una mezcla de los dos anteriores.</a:t>
            </a:r>
          </a:p>
          <a:p>
            <a:pPr algn="just"/>
            <a:r>
              <a:rPr lang="es-MX" dirty="0"/>
              <a:t>La idea de este mecanismo es la siguiente: se trata de permitir que cada usuario conecte a la </a:t>
            </a:r>
            <a:r>
              <a:rPr lang="es-MX" dirty="0" smtClean="0"/>
              <a:t>máquina mediante </a:t>
            </a:r>
            <a:r>
              <a:rPr lang="es-MX" dirty="0"/>
              <a:t>su </a:t>
            </a:r>
            <a:r>
              <a:rPr lang="es-MX" dirty="0" err="1"/>
              <a:t>login</a:t>
            </a:r>
            <a:r>
              <a:rPr lang="es-MX" dirty="0"/>
              <a:t> y su </a:t>
            </a:r>
            <a:r>
              <a:rPr lang="es-MX" dirty="0" err="1"/>
              <a:t>password</a:t>
            </a:r>
            <a:r>
              <a:rPr lang="es-MX" dirty="0"/>
              <a:t>, pero evitando que tenga acceso a partes del sistema de archivos </a:t>
            </a:r>
            <a:r>
              <a:rPr lang="es-MX" dirty="0" smtClean="0"/>
              <a:t>que no </a:t>
            </a:r>
            <a:r>
              <a:rPr lang="es-MX" dirty="0"/>
              <a:t>necesita para realizar su trabajo, de esta forma accederá a un entorno restringido, algo muy similar </a:t>
            </a:r>
            <a:r>
              <a:rPr lang="es-MX" dirty="0" smtClean="0"/>
              <a:t>a lo </a:t>
            </a:r>
            <a:r>
              <a:rPr lang="es-MX" dirty="0"/>
              <a:t>que sucede en los accesos anónimos, pero con más privilegios.</a:t>
            </a:r>
          </a:p>
        </p:txBody>
      </p:sp>
    </p:spTree>
    <p:extLst>
      <p:ext uri="{BB962C8B-B14F-4D97-AF65-F5344CB8AC3E}">
        <p14:creationId xmlns:p14="http://schemas.microsoft.com/office/powerpoint/2010/main" val="1467019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Protocolo </a:t>
            </a:r>
            <a:r>
              <a:rPr lang="es-MX" dirty="0" smtClean="0"/>
              <a:t>FTP</a:t>
            </a:r>
            <a:endParaRPr lang="es-MX" dirty="0"/>
          </a:p>
        </p:txBody>
      </p:sp>
      <p:sp>
        <p:nvSpPr>
          <p:cNvPr id="2" name="1 Marcador de contenido"/>
          <p:cNvSpPr>
            <a:spLocks noGrp="1"/>
          </p:cNvSpPr>
          <p:nvPr>
            <p:ph sz="quarter" idx="13"/>
          </p:nvPr>
        </p:nvSpPr>
        <p:spPr>
          <a:xfrm>
            <a:off x="1115616" y="1268760"/>
            <a:ext cx="6400800" cy="4896544"/>
          </a:xfrm>
        </p:spPr>
        <p:txBody>
          <a:bodyPr>
            <a:normAutofit/>
          </a:bodyPr>
          <a:lstStyle/>
          <a:p>
            <a:pPr marL="45720" indent="0">
              <a:buNone/>
            </a:pPr>
            <a:r>
              <a:rPr lang="es-MX" dirty="0"/>
              <a:t>Modos de conexión del cliente FTP</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17" y="1988840"/>
            <a:ext cx="8218763" cy="448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398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Protocolo </a:t>
            </a:r>
            <a:r>
              <a:rPr lang="es-MX" dirty="0" smtClean="0"/>
              <a:t>FTP</a:t>
            </a:r>
            <a:endParaRPr lang="es-MX" dirty="0"/>
          </a:p>
        </p:txBody>
      </p:sp>
      <p:sp>
        <p:nvSpPr>
          <p:cNvPr id="2" name="1 Marcador de contenido"/>
          <p:cNvSpPr>
            <a:spLocks noGrp="1"/>
          </p:cNvSpPr>
          <p:nvPr>
            <p:ph sz="quarter" idx="13"/>
          </p:nvPr>
        </p:nvSpPr>
        <p:spPr>
          <a:xfrm>
            <a:off x="1115616" y="1268760"/>
            <a:ext cx="6400800" cy="4896544"/>
          </a:xfrm>
        </p:spPr>
        <p:txBody>
          <a:bodyPr>
            <a:normAutofit/>
          </a:bodyPr>
          <a:lstStyle/>
          <a:p>
            <a:pPr marL="45720" indent="0">
              <a:buNone/>
            </a:pPr>
            <a:r>
              <a:rPr lang="es-MX" dirty="0"/>
              <a:t>Modos de conexión del cliente FTP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50015"/>
            <a:ext cx="8007821" cy="468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982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55576" y="188640"/>
            <a:ext cx="6512511" cy="1143000"/>
          </a:xfrm>
        </p:spPr>
        <p:txBody>
          <a:bodyPr/>
          <a:lstStyle/>
          <a:p>
            <a:r>
              <a:rPr lang="es-MX" dirty="0" smtClean="0"/>
              <a:t>Protocolo SMB</a:t>
            </a:r>
            <a:endParaRPr lang="es-MX" dirty="0"/>
          </a:p>
        </p:txBody>
      </p:sp>
      <p:sp>
        <p:nvSpPr>
          <p:cNvPr id="7" name="6 Marcador de contenido"/>
          <p:cNvSpPr>
            <a:spLocks noGrp="1"/>
          </p:cNvSpPr>
          <p:nvPr>
            <p:ph sz="quarter" idx="13"/>
          </p:nvPr>
        </p:nvSpPr>
        <p:spPr>
          <a:xfrm>
            <a:off x="755576" y="1556792"/>
            <a:ext cx="7848872" cy="4752528"/>
          </a:xfrm>
        </p:spPr>
        <p:txBody>
          <a:bodyPr/>
          <a:lstStyle/>
          <a:p>
            <a:r>
              <a:rPr lang="es-MX" dirty="0"/>
              <a:t>El Bloque de mensajes del servidor (SMB) es un protocolo cliente-servidor para compartir archivos.</a:t>
            </a:r>
          </a:p>
          <a:p>
            <a:pPr algn="just"/>
            <a:r>
              <a:rPr lang="es-MX" dirty="0"/>
              <a:t>Es un protocolo de solicitud-respuesta. A diferencia del protocolo para compartir archivos respaldado por FTP, los clientes establecen una conexión a largo plazo con los servidores. Una vez establecida la conexión, el usuario del cliente puede acceder a los recursos en el servidor como si el recurso fuera local para el host del cliente.</a:t>
            </a:r>
          </a:p>
        </p:txBody>
      </p:sp>
    </p:spTree>
    <p:extLst>
      <p:ext uri="{BB962C8B-B14F-4D97-AF65-F5344CB8AC3E}">
        <p14:creationId xmlns:p14="http://schemas.microsoft.com/office/powerpoint/2010/main" val="3128876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169</TotalTime>
  <Words>1265</Words>
  <Application>Microsoft Office PowerPoint</Application>
  <PresentationFormat>Presentación en pantalla (4:3)</PresentationFormat>
  <Paragraphs>70</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Transmisión de listas</vt:lpstr>
      <vt:lpstr>Protocolos FTP, NFS y SMB</vt:lpstr>
      <vt:lpstr>Protocolo FTP</vt:lpstr>
      <vt:lpstr>Protocolo FTP</vt:lpstr>
      <vt:lpstr>Protocolo FTP</vt:lpstr>
      <vt:lpstr>Protocolo FTP</vt:lpstr>
      <vt:lpstr>Protocolo FTP</vt:lpstr>
      <vt:lpstr>Protocolo FTP</vt:lpstr>
      <vt:lpstr>Protocolo FTP</vt:lpstr>
      <vt:lpstr>Protocolo SMB</vt:lpstr>
      <vt:lpstr>Presentación de PowerPoint</vt:lpstr>
      <vt:lpstr>¿Cómo trabaja SMB?</vt:lpstr>
      <vt:lpstr>¿Cómo se implementa SMB?</vt:lpstr>
      <vt:lpstr>Niveles de seguridad</vt:lpstr>
      <vt:lpstr>Publicación de los Servers</vt:lpstr>
      <vt:lpstr>Intercambio protocolar</vt:lpstr>
      <vt:lpstr>Network File System (NFS)</vt:lpstr>
      <vt:lpstr>CARACTERISTICAS</vt:lpstr>
      <vt:lpstr>CARACTERISTICAS</vt:lpstr>
      <vt:lpstr>Presentación de PowerPoint</vt:lpstr>
      <vt:lpstr>Servidor NFS</vt:lpstr>
      <vt:lpstr>Gedit /etc/exports</vt:lpstr>
      <vt:lpstr>Gedit /etc/host.allow</vt:lpstr>
      <vt:lpstr>Presentación de PowerPoint</vt:lpstr>
      <vt:lpstr>Cliente NFS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Protocolos FTP, NFS y SMB</dc:title>
  <dc:creator>edgar</dc:creator>
  <cp:lastModifiedBy>Edgar Lopez</cp:lastModifiedBy>
  <cp:revision>9</cp:revision>
  <dcterms:created xsi:type="dcterms:W3CDTF">2013-04-15T05:28:03Z</dcterms:created>
  <dcterms:modified xsi:type="dcterms:W3CDTF">2013-04-16T23:10:13Z</dcterms:modified>
</cp:coreProperties>
</file>